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FFCC"/>
    <a:srgbClr val="66FF99"/>
    <a:srgbClr val="66FFFF"/>
    <a:srgbClr val="FF99FF"/>
    <a:srgbClr val="FFFF99"/>
    <a:srgbClr val="90E789"/>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4" d="100"/>
          <a:sy n="84" d="100"/>
        </p:scale>
        <p:origin x="-948" y="178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59CC115-E6B0-CD4B-9E0A-FD1C9E58AD7E}"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2896574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9CC115-E6B0-CD4B-9E0A-FD1C9E58AD7E}"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147060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9CC115-E6B0-CD4B-9E0A-FD1C9E58AD7E}"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414447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59CC115-E6B0-CD4B-9E0A-FD1C9E58AD7E}"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47174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59CC115-E6B0-CD4B-9E0A-FD1C9E58AD7E}" type="datetimeFigureOut">
              <a:rPr lang="en-US" smtClean="0"/>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98253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59CC115-E6B0-CD4B-9E0A-FD1C9E58AD7E}"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84603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59CC115-E6B0-CD4B-9E0A-FD1C9E58AD7E}" type="datetimeFigureOut">
              <a:rPr lang="en-US" smtClean="0"/>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70370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59CC115-E6B0-CD4B-9E0A-FD1C9E58AD7E}" type="datetimeFigureOut">
              <a:rPr lang="en-US" smtClean="0"/>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70167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CC115-E6B0-CD4B-9E0A-FD1C9E58AD7E}" type="datetimeFigureOut">
              <a:rPr lang="en-US" smtClean="0"/>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4022221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9CC115-E6B0-CD4B-9E0A-FD1C9E58AD7E}"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253061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59CC115-E6B0-CD4B-9E0A-FD1C9E58AD7E}" type="datetimeFigureOut">
              <a:rPr lang="en-US" smtClean="0"/>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C23-00FD-6D4E-B0EF-EFE269DD18D2}" type="slidenum">
              <a:rPr lang="en-US" smtClean="0"/>
              <a:t>‹#›</a:t>
            </a:fld>
            <a:endParaRPr lang="en-US"/>
          </a:p>
        </p:txBody>
      </p:sp>
    </p:spTree>
    <p:extLst>
      <p:ext uri="{BB962C8B-B14F-4D97-AF65-F5344CB8AC3E}">
        <p14:creationId xmlns:p14="http://schemas.microsoft.com/office/powerpoint/2010/main" val="325128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59CC115-E6B0-CD4B-9E0A-FD1C9E58AD7E}" type="datetimeFigureOut">
              <a:rPr lang="en-US" smtClean="0"/>
              <a:t>9/12/2022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4411C23-00FD-6D4E-B0EF-EFE269DD18D2}" type="slidenum">
              <a:rPr lang="en-US" smtClean="0"/>
              <a:t>‹#›</a:t>
            </a:fld>
            <a:endParaRPr lang="en-US"/>
          </a:p>
        </p:txBody>
      </p:sp>
    </p:spTree>
    <p:extLst>
      <p:ext uri="{BB962C8B-B14F-4D97-AF65-F5344CB8AC3E}">
        <p14:creationId xmlns:p14="http://schemas.microsoft.com/office/powerpoint/2010/main" val="677081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0242"/>
            <a:ext cx="5829300" cy="711185"/>
          </a:xfrm>
          <a:ln>
            <a:solidFill>
              <a:schemeClr val="tx2">
                <a:lumMod val="40000"/>
                <a:lumOff val="60000"/>
              </a:schemeClr>
            </a:solidFill>
          </a:ln>
        </p:spPr>
        <p:txBody>
          <a:bodyPr>
            <a:normAutofit/>
          </a:bodyPr>
          <a:lstStyle/>
          <a:p>
            <a:r>
              <a:rPr lang="en-US" sz="4000" dirty="0" smtClean="0">
                <a:latin typeface="American Typewriter"/>
                <a:cs typeface="American Typewriter"/>
              </a:rPr>
              <a:t>Newsletter</a:t>
            </a:r>
            <a:r>
              <a:rPr lang="en-US" sz="1300" dirty="0" smtClean="0">
                <a:latin typeface="American Typewriter"/>
                <a:cs typeface="American Typewriter"/>
              </a:rPr>
              <a:t>     </a:t>
            </a:r>
            <a:endParaRPr lang="en-US" sz="900" dirty="0">
              <a:latin typeface="American Typewriter"/>
              <a:cs typeface="American Typewriter"/>
            </a:endParaRPr>
          </a:p>
        </p:txBody>
      </p:sp>
      <p:sp>
        <p:nvSpPr>
          <p:cNvPr id="4" name="Rectangle 3"/>
          <p:cNvSpPr/>
          <p:nvPr/>
        </p:nvSpPr>
        <p:spPr>
          <a:xfrm>
            <a:off x="505882" y="1343229"/>
            <a:ext cx="5829299" cy="25175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i="1" u="sng" dirty="0" smtClean="0">
              <a:solidFill>
                <a:schemeClr val="tx1"/>
              </a:solidFill>
              <a:latin typeface="Comic Sans MS" panose="030F0702030302020204" pitchFamily="66" charset="0"/>
            </a:endParaRPr>
          </a:p>
          <a:p>
            <a:pPr algn="ctr"/>
            <a:endParaRPr lang="en-GB" sz="2400" i="1" u="sng" dirty="0">
              <a:solidFill>
                <a:schemeClr val="tx1"/>
              </a:solidFill>
              <a:latin typeface="Comic Sans MS" panose="030F0702030302020204" pitchFamily="66" charset="0"/>
            </a:endParaRPr>
          </a:p>
          <a:p>
            <a:pPr algn="ctr"/>
            <a:r>
              <a:rPr lang="en-GB" sz="2400" i="1" u="sng" dirty="0" smtClean="0">
                <a:solidFill>
                  <a:schemeClr val="tx1"/>
                </a:solidFill>
                <a:latin typeface="Comic Sans MS" panose="030F0702030302020204" pitchFamily="66" charset="0"/>
              </a:rPr>
              <a:t>Welcome Back</a:t>
            </a:r>
          </a:p>
          <a:p>
            <a:pPr algn="ctr"/>
            <a:endParaRPr lang="en-GB" sz="1400" dirty="0" smtClean="0">
              <a:solidFill>
                <a:schemeClr val="tx1"/>
              </a:solidFill>
              <a:latin typeface="Comic Sans MS" panose="030F0702030302020204" pitchFamily="66" charset="0"/>
            </a:endParaRPr>
          </a:p>
          <a:p>
            <a:pPr algn="ctr"/>
            <a:r>
              <a:rPr lang="en-GB" sz="1400" dirty="0" smtClean="0">
                <a:solidFill>
                  <a:schemeClr val="tx1"/>
                </a:solidFill>
                <a:latin typeface="Comic Sans MS" panose="030F0702030302020204" pitchFamily="66" charset="0"/>
              </a:rPr>
              <a:t>After a lovely Summer, I’d like to welcome you all back to the new School Year.  Our Reception children have made a great start and all children are settling well into their new classes. </a:t>
            </a:r>
          </a:p>
          <a:p>
            <a:pPr algn="ctr"/>
            <a:r>
              <a:rPr lang="en-GB" sz="1400" dirty="0" smtClean="0">
                <a:solidFill>
                  <a:schemeClr val="tx1"/>
                </a:solidFill>
                <a:latin typeface="Comic Sans MS" panose="030F0702030302020204" pitchFamily="66" charset="0"/>
              </a:rPr>
              <a:t>This year we are hoping to continue with the development of playtimes and lunchtimes, invite children and parents to use our school library, increase our offer of after school activities and continue to develop strong links with the community.  </a:t>
            </a:r>
          </a:p>
          <a:p>
            <a:pPr algn="ctr"/>
            <a:endParaRPr lang="en-GB" sz="1400" dirty="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1400" dirty="0" smtClean="0">
              <a:solidFill>
                <a:schemeClr val="tx1"/>
              </a:solidFill>
              <a:latin typeface="Comic Sans MS" panose="030F0702030302020204" pitchFamily="66" charset="0"/>
            </a:endParaRPr>
          </a:p>
          <a:p>
            <a:pPr algn="ctr"/>
            <a:endParaRPr lang="en-GB" sz="2400" dirty="0">
              <a:solidFill>
                <a:schemeClr val="tx1"/>
              </a:solidFill>
              <a:latin typeface="Cooper Black" panose="0208090404030B020404" pitchFamily="18" charset="0"/>
            </a:endParaRPr>
          </a:p>
        </p:txBody>
      </p:sp>
      <p:sp>
        <p:nvSpPr>
          <p:cNvPr id="7" name="TextBox 6"/>
          <p:cNvSpPr txBox="1"/>
          <p:nvPr/>
        </p:nvSpPr>
        <p:spPr>
          <a:xfrm>
            <a:off x="505881" y="6705600"/>
            <a:ext cx="5829299" cy="1600438"/>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u="sng" dirty="0" smtClean="0">
                <a:latin typeface="Chalkboard"/>
                <a:cs typeface="Comic Sans MS"/>
              </a:rPr>
              <a:t>Staffing</a:t>
            </a:r>
          </a:p>
          <a:p>
            <a:endParaRPr lang="en-US" sz="1400" u="sng" dirty="0">
              <a:latin typeface="Chalkboard"/>
              <a:cs typeface="Comic Sans MS"/>
            </a:endParaRPr>
          </a:p>
          <a:p>
            <a:r>
              <a:rPr lang="en-US" sz="1400" dirty="0" smtClean="0">
                <a:latin typeface="Chalkboard"/>
                <a:cs typeface="Comic Sans MS"/>
              </a:rPr>
              <a:t>This term we have welcomed </a:t>
            </a:r>
            <a:r>
              <a:rPr lang="en-US" sz="1400" dirty="0" err="1" smtClean="0">
                <a:latin typeface="Chalkboard"/>
                <a:cs typeface="Comic Sans MS"/>
              </a:rPr>
              <a:t>Mrs</a:t>
            </a:r>
            <a:r>
              <a:rPr lang="en-US" sz="1400" dirty="0" smtClean="0">
                <a:latin typeface="Chalkboard"/>
                <a:cs typeface="Comic Sans MS"/>
              </a:rPr>
              <a:t> Barker, </a:t>
            </a:r>
            <a:r>
              <a:rPr lang="en-US" sz="1400" dirty="0" err="1" smtClean="0">
                <a:latin typeface="Chalkboard"/>
                <a:cs typeface="Comic Sans MS"/>
              </a:rPr>
              <a:t>Mrs</a:t>
            </a:r>
            <a:r>
              <a:rPr lang="en-US" sz="1400" dirty="0" smtClean="0">
                <a:latin typeface="Chalkboard"/>
                <a:cs typeface="Comic Sans MS"/>
              </a:rPr>
              <a:t> </a:t>
            </a:r>
            <a:r>
              <a:rPr lang="en-US" sz="1400" dirty="0" err="1" smtClean="0">
                <a:latin typeface="Chalkboard"/>
                <a:cs typeface="Comic Sans MS"/>
              </a:rPr>
              <a:t>Kelf</a:t>
            </a:r>
            <a:r>
              <a:rPr lang="en-US" sz="1400" dirty="0" smtClean="0">
                <a:latin typeface="Chalkboard"/>
                <a:cs typeface="Comic Sans MS"/>
              </a:rPr>
              <a:t>, </a:t>
            </a:r>
            <a:r>
              <a:rPr lang="en-US" sz="1400" dirty="0" err="1" smtClean="0">
                <a:latin typeface="Chalkboard"/>
                <a:cs typeface="Comic Sans MS"/>
              </a:rPr>
              <a:t>Mr</a:t>
            </a:r>
            <a:r>
              <a:rPr lang="en-US" sz="1400" dirty="0" smtClean="0">
                <a:latin typeface="Chalkboard"/>
                <a:cs typeface="Comic Sans MS"/>
              </a:rPr>
              <a:t> </a:t>
            </a:r>
            <a:r>
              <a:rPr lang="en-US" sz="1400" dirty="0" err="1" smtClean="0">
                <a:latin typeface="Chalkboard"/>
                <a:cs typeface="Comic Sans MS"/>
              </a:rPr>
              <a:t>Salkeld</a:t>
            </a:r>
            <a:r>
              <a:rPr lang="en-US" sz="1400" dirty="0" smtClean="0">
                <a:latin typeface="Chalkboard"/>
                <a:cs typeface="Comic Sans MS"/>
              </a:rPr>
              <a:t> and Miss Huggins.  We will however be saying goodbye and good luck to Miss Errington our admin assistant.  Miss Errington joined our school office last year but will leave us on Friday to start her new role at </a:t>
            </a:r>
            <a:r>
              <a:rPr lang="en-US" sz="1400" dirty="0" err="1" smtClean="0">
                <a:latin typeface="Chalkboard"/>
                <a:cs typeface="Comic Sans MS"/>
              </a:rPr>
              <a:t>Playoolgy</a:t>
            </a:r>
            <a:r>
              <a:rPr lang="en-US" sz="1400" dirty="0" smtClean="0">
                <a:latin typeface="Chalkboard"/>
                <a:cs typeface="Comic Sans MS"/>
              </a:rPr>
              <a:t> beach school.  We wish her the very best of luck!</a:t>
            </a:r>
          </a:p>
        </p:txBody>
      </p:sp>
      <p:pic>
        <p:nvPicPr>
          <p:cNvPr id="1026" name="Picture 2" descr="MillHill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199" y="190703"/>
            <a:ext cx="842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TextBox 7"/>
          <p:cNvSpPr txBox="1"/>
          <p:nvPr/>
        </p:nvSpPr>
        <p:spPr>
          <a:xfrm>
            <a:off x="679273" y="4160282"/>
            <a:ext cx="5508978" cy="2339102"/>
          </a:xfrm>
          <a:prstGeom prst="rect">
            <a:avLst/>
          </a:prstGeom>
          <a:solidFill>
            <a:schemeClr val="tx2">
              <a:lumMod val="60000"/>
              <a:lumOff val="40000"/>
            </a:schemeClr>
          </a:solidFill>
        </p:spPr>
        <p:txBody>
          <a:bodyPr wrap="square" rtlCol="0">
            <a:spAutoFit/>
          </a:bodyPr>
          <a:lstStyle/>
          <a:p>
            <a:r>
              <a:rPr lang="en-GB" b="1" u="sng" dirty="0"/>
              <a:t>The Importance of School Attendance</a:t>
            </a:r>
          </a:p>
          <a:p>
            <a:r>
              <a:rPr lang="en-GB" sz="1600" dirty="0"/>
              <a:t>We want our children at Mill Hill Primary School to enjoy coming to </a:t>
            </a:r>
            <a:r>
              <a:rPr lang="en-GB" sz="1600" dirty="0" smtClean="0"/>
              <a:t>school and we </a:t>
            </a:r>
            <a:r>
              <a:rPr lang="en-GB" sz="1600" dirty="0"/>
              <a:t>hope for 100% attendance from as many of our children as possible</a:t>
            </a:r>
            <a:r>
              <a:rPr lang="en-GB" sz="1600" dirty="0" smtClean="0"/>
              <a:t>.  This academic year we will be giving out small rewards to the class with the best attendance each week</a:t>
            </a:r>
            <a:r>
              <a:rPr lang="en-GB" sz="1600" dirty="0"/>
              <a:t> </a:t>
            </a:r>
            <a:r>
              <a:rPr lang="en-GB" sz="1600" dirty="0" smtClean="0"/>
              <a:t>and the class with the best attendance for each half term will receive a prize. </a:t>
            </a:r>
            <a:r>
              <a:rPr lang="en-GB" sz="1600" dirty="0"/>
              <a:t>I</a:t>
            </a:r>
            <a:r>
              <a:rPr lang="en-GB" sz="1600" dirty="0" smtClean="0"/>
              <a:t>ndividual attendance will also be recognised and rewarded on a termly basis.   Please remember school are unable to authorise holidays during term time.</a:t>
            </a:r>
            <a:endParaRPr lang="en-GB" sz="1600" dirty="0"/>
          </a:p>
        </p:txBody>
      </p:sp>
      <p:pic>
        <p:nvPicPr>
          <p:cNvPr id="1029" name="Picture 5" descr="C:\Users\Lindsay.Errington\AppData\Local\Microsoft\Windows\Temporary Internet Files\Content.IE5\ZY6FDNVK\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3" y="5694626"/>
            <a:ext cx="914518" cy="8642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indsay.Errington\AppData\Local\Microsoft\Windows\Temporary Internet Files\Content.IE5\ZY6FDNVK\confetti[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indsay.Errington\AppData\Local\Microsoft\Windows\Temporary Internet Files\Content.IE5\9Y36L24B\confetti[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813" y="4719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213" y="48720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C:\Users\Lindsay.Errington\AppData\Local\Microsoft\Windows\Temporary Internet Files\Content.IE5\9Y36L24B\confetti[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4613" y="50244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C:\Users\Lindsay.Errington\AppData\Local\Microsoft\Windows\Temporary Internet Files\Content.IE5\9Y36L24B\canstockphoto61224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Lindsay.Errington\AppData\Local\Microsoft\Windows\Temporary Internet Files\Content.IE5\92BU0S8Y\canstockphoto61224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Lindsay.Errington\AppData\Local\Microsoft\Windows\Temporary Internet Files\Content.IE5\9Y36L24B\canstockphoto61224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Lindsay.Errington\AppData\Local\Microsoft\Windows\Temporary Internet Files\Content.IE5\92BU0S8Y\canstockphoto61224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7013" y="51768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9413" y="5329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1813" y="5481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3" y="56340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6613" y="57864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013" y="59388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Users\Lindsay.Errington\AppData\Local\Microsoft\Windows\Temporary Internet Files\Content.IE5\ZY6FDNVK\confetti[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3" y="6091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813" y="6243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213" y="63960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8613" y="65484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1013" y="67008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1" descr="C:\Users\Lindsay.Errington\AppData\Local\Microsoft\Windows\Temporary Internet Files\Content.IE5\ZY6FDNVK\canstockphoto61224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6686726" y="1493854"/>
            <a:ext cx="4308652" cy="430865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3" y="6853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4" descr="C:\Users\Lindsay.Errington\AppData\Local\Microsoft\Windows\Temporary Internet Files\Content.IE5\ZY6FDNVK\canstockphoto6122459[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68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092" y="456754"/>
            <a:ext cx="4433130" cy="3231654"/>
          </a:xfrm>
          <a:prstGeom prst="rect">
            <a:avLst/>
          </a:prstGeom>
          <a:solidFill>
            <a:srgbClr val="00B0F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1200" u="sng" dirty="0">
                <a:latin typeface="Chalkboard"/>
              </a:rPr>
              <a:t>School Uniform</a:t>
            </a:r>
          </a:p>
          <a:p>
            <a:r>
              <a:rPr lang="en-US" sz="1200" dirty="0">
                <a:latin typeface="Chalkboard"/>
              </a:rPr>
              <a:t>At Mill Hill Primary we believe that school uniform is key in creating a whole school identity, promoting positive </a:t>
            </a:r>
            <a:r>
              <a:rPr lang="en-US" sz="1200" dirty="0" err="1">
                <a:latin typeface="Chalkboard"/>
              </a:rPr>
              <a:t>behaviour</a:t>
            </a:r>
            <a:r>
              <a:rPr lang="en-US" sz="1200" dirty="0">
                <a:latin typeface="Chalkboard"/>
              </a:rPr>
              <a:t>, equality and inclusion</a:t>
            </a:r>
            <a:r>
              <a:rPr lang="en-US" sz="1200" dirty="0" smtClean="0">
                <a:latin typeface="Chalkboard"/>
              </a:rPr>
              <a:t>. We have various new and recycled uniform in school which you can obtain free of charge.  Please contact </a:t>
            </a:r>
            <a:r>
              <a:rPr lang="en-US" sz="1200" dirty="0" err="1" smtClean="0">
                <a:latin typeface="Chalkboard"/>
              </a:rPr>
              <a:t>Mrs</a:t>
            </a:r>
            <a:r>
              <a:rPr lang="en-US" sz="1200" dirty="0" smtClean="0">
                <a:latin typeface="Chalkboard"/>
              </a:rPr>
              <a:t> Gibson for further details.</a:t>
            </a:r>
            <a:endParaRPr lang="en-US" sz="1200" dirty="0">
              <a:latin typeface="Chalkboard"/>
            </a:endParaRPr>
          </a:p>
          <a:p>
            <a:endParaRPr lang="en-US" sz="1200" dirty="0">
              <a:latin typeface="Chalkboard"/>
            </a:endParaRPr>
          </a:p>
          <a:p>
            <a:r>
              <a:rPr lang="en-GB" sz="1200" u="sng" dirty="0">
                <a:latin typeface="Chalkboard"/>
              </a:rPr>
              <a:t>A quick reminder</a:t>
            </a:r>
          </a:p>
          <a:p>
            <a:pPr marL="171450" indent="-171450">
              <a:buFont typeface="Wingdings" panose="05000000000000000000" pitchFamily="2" charset="2"/>
              <a:buChar char="Ø"/>
            </a:pPr>
            <a:r>
              <a:rPr lang="en-GB" sz="1200" dirty="0" smtClean="0">
                <a:latin typeface="Chalkboard"/>
              </a:rPr>
              <a:t>School </a:t>
            </a:r>
            <a:r>
              <a:rPr lang="en-GB" sz="1200" dirty="0">
                <a:latin typeface="Chalkboard"/>
              </a:rPr>
              <a:t>uniform should be worn, including sensible black </a:t>
            </a:r>
            <a:r>
              <a:rPr lang="en-GB" sz="1200" dirty="0" smtClean="0">
                <a:latin typeface="Chalkboard"/>
              </a:rPr>
              <a:t>footwear  </a:t>
            </a:r>
            <a:r>
              <a:rPr lang="en-GB" sz="1200" dirty="0">
                <a:latin typeface="Chalkboard"/>
              </a:rPr>
              <a:t>(no high heels please</a:t>
            </a:r>
            <a:r>
              <a:rPr lang="en-GB" sz="1200" dirty="0" smtClean="0">
                <a:latin typeface="Chalkboard"/>
              </a:rPr>
              <a:t>)</a:t>
            </a:r>
          </a:p>
          <a:p>
            <a:pPr marL="171450" indent="-171450">
              <a:buFont typeface="Wingdings" panose="05000000000000000000" pitchFamily="2" charset="2"/>
              <a:buChar char="Ø"/>
            </a:pPr>
            <a:r>
              <a:rPr lang="en-GB" sz="1200" dirty="0" smtClean="0">
                <a:latin typeface="Chalkboard"/>
              </a:rPr>
              <a:t>Small studs can be worn in ears however please remove these for PE.</a:t>
            </a:r>
          </a:p>
          <a:p>
            <a:pPr marL="171450" indent="-171450">
              <a:buFont typeface="Wingdings" panose="05000000000000000000" pitchFamily="2" charset="2"/>
              <a:buChar char="Ø"/>
            </a:pPr>
            <a:r>
              <a:rPr lang="en-GB" sz="1200" dirty="0" smtClean="0">
                <a:latin typeface="Chalkboard"/>
              </a:rPr>
              <a:t>Please provide black plimsolls to stay in school</a:t>
            </a:r>
          </a:p>
          <a:p>
            <a:pPr marL="171450" indent="-171450">
              <a:buFont typeface="Wingdings" panose="05000000000000000000" pitchFamily="2" charset="2"/>
              <a:buChar char="Ø"/>
            </a:pPr>
            <a:r>
              <a:rPr lang="en-GB" sz="1200" dirty="0" smtClean="0">
                <a:latin typeface="Chalkboard"/>
              </a:rPr>
              <a:t>Please label uniform – we already have a large number of lost jumpers/ cardigans</a:t>
            </a:r>
          </a:p>
          <a:p>
            <a:pPr marL="171450" indent="-171450">
              <a:buFont typeface="Wingdings" panose="05000000000000000000" pitchFamily="2" charset="2"/>
              <a:buChar char="Ø"/>
            </a:pPr>
            <a:endParaRPr lang="en-GB" sz="1200" dirty="0" smtClean="0">
              <a:latin typeface="Chalkboard"/>
            </a:endParaRPr>
          </a:p>
          <a:p>
            <a:r>
              <a:rPr lang="en-GB" sz="1200" dirty="0" smtClean="0">
                <a:latin typeface="Chalkboard"/>
              </a:rPr>
              <a:t>Our uniform policy can be found on the school website.</a:t>
            </a:r>
            <a:endParaRPr lang="en-GB" sz="1200" dirty="0">
              <a:latin typeface="Chalkboard"/>
            </a:endParaRPr>
          </a:p>
        </p:txBody>
      </p:sp>
      <p:sp>
        <p:nvSpPr>
          <p:cNvPr id="3" name="TextBox 2"/>
          <p:cNvSpPr txBox="1"/>
          <p:nvPr/>
        </p:nvSpPr>
        <p:spPr>
          <a:xfrm>
            <a:off x="677094" y="5829114"/>
            <a:ext cx="5494286" cy="1200329"/>
          </a:xfrm>
          <a:prstGeom prst="rect">
            <a:avLst/>
          </a:prstGeom>
          <a:solidFill>
            <a:srgbClr val="66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latin typeface="Chalkboard"/>
                <a:cs typeface="Chalkboard"/>
              </a:rPr>
              <a:t>Key Dates/ Information</a:t>
            </a:r>
          </a:p>
          <a:p>
            <a:pPr algn="ctr"/>
            <a:r>
              <a:rPr lang="en-US" dirty="0" smtClean="0">
                <a:latin typeface="Chalkboard"/>
                <a:cs typeface="Chalkboard"/>
              </a:rPr>
              <a:t>Please check the calendar on our school website for key dates and information.  If you can not find what you need contact the school office</a:t>
            </a:r>
            <a:r>
              <a:rPr lang="en-US" dirty="0" smtClean="0">
                <a:latin typeface="Chalkboard"/>
                <a:cs typeface="Chalkboard"/>
              </a:rPr>
              <a:t>.</a:t>
            </a:r>
          </a:p>
        </p:txBody>
      </p:sp>
      <p:sp>
        <p:nvSpPr>
          <p:cNvPr id="6" name="TextBox 5"/>
          <p:cNvSpPr txBox="1"/>
          <p:nvPr/>
        </p:nvSpPr>
        <p:spPr>
          <a:xfrm>
            <a:off x="1404840" y="4134862"/>
            <a:ext cx="5180352" cy="1169551"/>
          </a:xfrm>
          <a:prstGeom prst="rect">
            <a:avLst/>
          </a:prstGeom>
          <a:noFill/>
        </p:spPr>
        <p:txBody>
          <a:bodyPr wrap="square" rtlCol="0">
            <a:spAutoFit/>
          </a:bodyPr>
          <a:lstStyle/>
          <a:p>
            <a:pPr algn="ctr"/>
            <a:r>
              <a:rPr lang="en-GB" sz="1400" b="1" u="sng" dirty="0" smtClean="0">
                <a:latin typeface="Chalkboard"/>
              </a:rPr>
              <a:t>School Facebook</a:t>
            </a:r>
          </a:p>
          <a:p>
            <a:pPr algn="ctr"/>
            <a:r>
              <a:rPr lang="en-GB" sz="1400" dirty="0" smtClean="0">
                <a:latin typeface="Chalkboard"/>
              </a:rPr>
              <a:t>The school </a:t>
            </a:r>
            <a:r>
              <a:rPr lang="en-GB" sz="1400" dirty="0">
                <a:latin typeface="Chalkboard"/>
              </a:rPr>
              <a:t>F</a:t>
            </a:r>
            <a:r>
              <a:rPr lang="en-GB" sz="1400" dirty="0" smtClean="0">
                <a:latin typeface="Chalkboard"/>
              </a:rPr>
              <a:t>acebook page continues to go from strength to strength.  May we remind parents that the purpose of the page is for positive information sharing, no queries will be answered via the page and must go through the main school office. </a:t>
            </a:r>
          </a:p>
        </p:txBody>
      </p:sp>
      <p:pic>
        <p:nvPicPr>
          <p:cNvPr id="2051" name="Picture 3"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indsay.Errington\AppData\Local\Microsoft\Windows\Temporary Internet Files\Content.IE5\9Y36L24B\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3" y="4719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48720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Lindsay.Errington\AppData\Local\Microsoft\Windows\Temporary Internet Files\Content.IE5\9Y36L24B\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Lindsay.Errington\AppData\Local\Microsoft\Windows\Temporary Internet Files\Content.IE5\9Y36L24B\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50244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51768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Lindsay.Errington\AppData\Local\Microsoft\Windows\Temporary Internet Files\Content.IE5\9Y36L24B\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Lindsay.Errington\AppData\Local\Microsoft\Windows\Temporary Internet Files\Content.IE5\ZY6FDNVK\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Lindsay.Errington\AppData\Local\Microsoft\Windows\Temporary Internet Files\Content.IE5\9Y36L24B\coffeedonu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3" y="5329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802" y="1260085"/>
            <a:ext cx="1404485" cy="133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Lindsay.Errington\AppData\Local\Microsoft\Windows\Temporary Internet Files\Content.IE5\976DW4A3\logo-facebook-me-gust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Lindsay.Errington\AppData\Local\Microsoft\Windows\Temporary Internet Files\Content.IE5\ZY6FDNVK\logo-facebook-me-gusta[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237" y="4567237"/>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Lindsay.Errington\AppData\Local\Microsoft\Windows\Temporary Internet Files\Content.IE5\ZY6FDNVK\Facebook_icon_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042" y="4283778"/>
            <a:ext cx="890769" cy="8907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7094" y="7439378"/>
            <a:ext cx="5494286" cy="1016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Following the death of Her Majesty the Queen, school </a:t>
            </a:r>
            <a:r>
              <a:rPr lang="en-GB" smtClean="0">
                <a:solidFill>
                  <a:schemeClr val="bg1"/>
                </a:solidFill>
              </a:rPr>
              <a:t>will be closed </a:t>
            </a:r>
            <a:r>
              <a:rPr lang="en-GB" dirty="0" smtClean="0">
                <a:solidFill>
                  <a:schemeClr val="bg1"/>
                </a:solidFill>
              </a:rPr>
              <a:t>on Monday </a:t>
            </a:r>
            <a:r>
              <a:rPr lang="en-GB" smtClean="0">
                <a:solidFill>
                  <a:schemeClr val="bg1"/>
                </a:solidFill>
              </a:rPr>
              <a:t>19</a:t>
            </a:r>
            <a:r>
              <a:rPr lang="en-GB" baseline="30000" smtClean="0">
                <a:solidFill>
                  <a:schemeClr val="bg1"/>
                </a:solidFill>
              </a:rPr>
              <a:t>th</a:t>
            </a:r>
            <a:r>
              <a:rPr lang="en-GB" smtClean="0">
                <a:solidFill>
                  <a:schemeClr val="bg1"/>
                </a:solidFill>
              </a:rPr>
              <a:t> September.</a:t>
            </a:r>
            <a:endParaRPr lang="en-GB">
              <a:solidFill>
                <a:schemeClr val="bg1"/>
              </a:solidFill>
            </a:endParaRPr>
          </a:p>
        </p:txBody>
      </p:sp>
    </p:spTree>
    <p:extLst>
      <p:ext uri="{BB962C8B-B14F-4D97-AF65-F5344CB8AC3E}">
        <p14:creationId xmlns:p14="http://schemas.microsoft.com/office/powerpoint/2010/main" val="21492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4484</TotalTime>
  <Words>460</Words>
  <Application>Microsoft Office PowerPoint</Application>
  <PresentationFormat>On-screen Show (4:3)</PresentationFormat>
  <Paragraphs>30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Newsletter     </vt:lpstr>
      <vt:lpstr>PowerPoint Presentation</vt:lpstr>
    </vt:vector>
  </TitlesOfParts>
  <Company>Easington Colliery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ECPS Newsletter</dc:title>
  <dc:creator>Lindsay Errington</dc:creator>
  <cp:lastModifiedBy>Lindsay Errington</cp:lastModifiedBy>
  <cp:revision>50</cp:revision>
  <cp:lastPrinted>2019-09-11T08:23:10Z</cp:lastPrinted>
  <dcterms:created xsi:type="dcterms:W3CDTF">2016-09-07T18:15:28Z</dcterms:created>
  <dcterms:modified xsi:type="dcterms:W3CDTF">2022-09-12T18:20:28Z</dcterms:modified>
</cp:coreProperties>
</file>